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7"/>
  </p:notesMasterIdLst>
  <p:sldIdLst>
    <p:sldId id="256" r:id="rId2"/>
    <p:sldId id="257" r:id="rId3"/>
    <p:sldId id="260" r:id="rId4"/>
    <p:sldId id="261" r:id="rId5"/>
    <p:sldId id="262" r:id="rId6"/>
    <p:sldId id="264" r:id="rId7"/>
    <p:sldId id="263" r:id="rId8"/>
    <p:sldId id="265" r:id="rId9"/>
    <p:sldId id="267" r:id="rId10"/>
    <p:sldId id="272" r:id="rId11"/>
    <p:sldId id="268" r:id="rId12"/>
    <p:sldId id="269" r:id="rId13"/>
    <p:sldId id="270" r:id="rId14"/>
    <p:sldId id="271" r:id="rId15"/>
    <p:sldId id="26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ivvic" pitchFamily="2" charset="0"/>
      <p:regular r:id="rId22"/>
      <p:bold r:id="rId23"/>
      <p:italic r:id="rId24"/>
      <p:boldItalic r:id="rId25"/>
    </p:embeddedFont>
    <p:embeddedFont>
      <p:font typeface="Merriweather" panose="00000500000000000000" pitchFamily="2" charset="0"/>
      <p:regular r:id="rId26"/>
      <p:bold r:id="rId27"/>
      <p:italic r:id="rId28"/>
      <p:boldItalic r:id="rId29"/>
    </p:embeddedFont>
    <p:embeddedFont>
      <p:font typeface="Nunito Light" pitchFamily="2" charset="0"/>
      <p:regular r:id="rId30"/>
      <p: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AFA6C-F30B-4BF0-BB16-DA131B33C755}">
  <a:tblStyle styleId="{5ABAFA6C-F30B-4BF0-BB16-DA131B33C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5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Roboto"/>
              <a:buAutoNum type="arabicPeriod"/>
              <a:defRPr sz="1200"/>
            </a:lvl1pPr>
            <a:lvl2pPr marL="914400" lvl="1" indent="-292100">
              <a:spcBef>
                <a:spcPts val="0"/>
              </a:spcBef>
              <a:spcAft>
                <a:spcPts val="0"/>
              </a:spcAft>
              <a:buClr>
                <a:srgbClr val="1A3F61"/>
              </a:buClr>
              <a:buSzPts val="1000"/>
              <a:buFont typeface="Muli"/>
              <a:buAutoNum type="alphaLcPeriod"/>
              <a:defRPr/>
            </a:lvl2pPr>
            <a:lvl3pPr marL="1371600" lvl="2" indent="-292100">
              <a:spcBef>
                <a:spcPts val="1600"/>
              </a:spcBef>
              <a:spcAft>
                <a:spcPts val="0"/>
              </a:spcAft>
              <a:buClr>
                <a:srgbClr val="1A3F61"/>
              </a:buClr>
              <a:buSzPts val="1000"/>
              <a:buFont typeface="Muli"/>
              <a:buAutoNum type="romanLcPeriod"/>
              <a:defRPr/>
            </a:lvl3pPr>
            <a:lvl4pPr marL="1828800" lvl="3" indent="-292100">
              <a:spcBef>
                <a:spcPts val="1600"/>
              </a:spcBef>
              <a:spcAft>
                <a:spcPts val="0"/>
              </a:spcAft>
              <a:buClr>
                <a:srgbClr val="1A3F61"/>
              </a:buClr>
              <a:buSzPts val="1000"/>
              <a:buFont typeface="Muli"/>
              <a:buAutoNum type="arabicPeriod"/>
              <a:defRPr/>
            </a:lvl4pPr>
            <a:lvl5pPr marL="2286000" lvl="4" indent="-292100">
              <a:spcBef>
                <a:spcPts val="1600"/>
              </a:spcBef>
              <a:spcAft>
                <a:spcPts val="0"/>
              </a:spcAft>
              <a:buClr>
                <a:srgbClr val="1A3F61"/>
              </a:buClr>
              <a:buSzPts val="1000"/>
              <a:buFont typeface="Muli"/>
              <a:buAutoNum type="alphaLcPeriod"/>
              <a:defRPr/>
            </a:lvl5pPr>
            <a:lvl6pPr marL="2743200" lvl="5" indent="-292100">
              <a:spcBef>
                <a:spcPts val="1600"/>
              </a:spcBef>
              <a:spcAft>
                <a:spcPts val="0"/>
              </a:spcAft>
              <a:buClr>
                <a:srgbClr val="1A3F61"/>
              </a:buClr>
              <a:buSzPts val="1000"/>
              <a:buFont typeface="Muli"/>
              <a:buAutoNum type="romanLcPeriod"/>
              <a:defRPr/>
            </a:lvl6pPr>
            <a:lvl7pPr marL="3200400" lvl="6" indent="-292100">
              <a:spcBef>
                <a:spcPts val="1600"/>
              </a:spcBef>
              <a:spcAft>
                <a:spcPts val="0"/>
              </a:spcAft>
              <a:buClr>
                <a:srgbClr val="1A3F61"/>
              </a:buClr>
              <a:buSzPts val="1000"/>
              <a:buFont typeface="Muli"/>
              <a:buAutoNum type="arabicPeriod"/>
              <a:defRPr/>
            </a:lvl7pPr>
            <a:lvl8pPr marL="3657600" lvl="7" indent="-292100">
              <a:spcBef>
                <a:spcPts val="1600"/>
              </a:spcBef>
              <a:spcAft>
                <a:spcPts val="0"/>
              </a:spcAft>
              <a:buClr>
                <a:srgbClr val="1A3F61"/>
              </a:buClr>
              <a:buSzPts val="1000"/>
              <a:buFont typeface="Muli"/>
              <a:buAutoNum type="alphaLcPeriod"/>
              <a:defRPr/>
            </a:lvl8pPr>
            <a:lvl9pPr marL="4114800" lvl="8" indent="-292100">
              <a:spcBef>
                <a:spcPts val="1600"/>
              </a:spcBef>
              <a:spcAft>
                <a:spcPts val="1600"/>
              </a:spcAft>
              <a:buClr>
                <a:srgbClr val="1A3F61"/>
              </a:buClr>
              <a:buSzPts val="1000"/>
              <a:buFont typeface="Muli"/>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152375" y="2139400"/>
            <a:ext cx="4275900" cy="1283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82400"/>
              </a:buClr>
              <a:buSzPts val="800"/>
              <a:buFont typeface="Nunito Light"/>
              <a:buChar char="●"/>
              <a:defRPr sz="1400"/>
            </a:lvl1pPr>
            <a:lvl2pPr marL="914400" lvl="1" indent="-304800" rtl="0">
              <a:spcBef>
                <a:spcPts val="1600"/>
              </a:spcBef>
              <a:spcAft>
                <a:spcPts val="0"/>
              </a:spcAft>
              <a:buClr>
                <a:srgbClr val="482400"/>
              </a:buClr>
              <a:buSzPts val="1200"/>
              <a:buFont typeface="Nunito Light"/>
              <a:buChar char="○"/>
              <a:defRPr sz="1200"/>
            </a:lvl2pPr>
            <a:lvl3pPr marL="1371600" lvl="2" indent="-304800" rtl="0">
              <a:spcBef>
                <a:spcPts val="1600"/>
              </a:spcBef>
              <a:spcAft>
                <a:spcPts val="0"/>
              </a:spcAft>
              <a:buClr>
                <a:srgbClr val="482400"/>
              </a:buClr>
              <a:buSzPts val="1200"/>
              <a:buFont typeface="Nunito Light"/>
              <a:buChar char="■"/>
              <a:defRPr sz="1200"/>
            </a:lvl3pPr>
            <a:lvl4pPr marL="1828800" lvl="3" indent="-304800" rtl="0">
              <a:spcBef>
                <a:spcPts val="1600"/>
              </a:spcBef>
              <a:spcAft>
                <a:spcPts val="0"/>
              </a:spcAft>
              <a:buClr>
                <a:srgbClr val="482400"/>
              </a:buClr>
              <a:buSzPts val="1200"/>
              <a:buFont typeface="Nunito Light"/>
              <a:buChar char="●"/>
              <a:defRPr sz="1200"/>
            </a:lvl4pPr>
            <a:lvl5pPr marL="2286000" lvl="4" indent="-304800" rtl="0">
              <a:spcBef>
                <a:spcPts val="1600"/>
              </a:spcBef>
              <a:spcAft>
                <a:spcPts val="0"/>
              </a:spcAft>
              <a:buClr>
                <a:srgbClr val="482400"/>
              </a:buClr>
              <a:buSzPts val="1200"/>
              <a:buFont typeface="Nunito Light"/>
              <a:buChar char="○"/>
              <a:defRPr sz="1200"/>
            </a:lvl5pPr>
            <a:lvl6pPr marL="2743200" lvl="5" indent="-304800" rtl="0">
              <a:spcBef>
                <a:spcPts val="1600"/>
              </a:spcBef>
              <a:spcAft>
                <a:spcPts val="0"/>
              </a:spcAft>
              <a:buClr>
                <a:srgbClr val="482400"/>
              </a:buClr>
              <a:buSzPts val="1200"/>
              <a:buFont typeface="Nunito Light"/>
              <a:buChar char="■"/>
              <a:defRPr sz="1200"/>
            </a:lvl6pPr>
            <a:lvl7pPr marL="3200400" lvl="6" indent="-304800" rtl="0">
              <a:spcBef>
                <a:spcPts val="1600"/>
              </a:spcBef>
              <a:spcAft>
                <a:spcPts val="0"/>
              </a:spcAft>
              <a:buClr>
                <a:srgbClr val="482400"/>
              </a:buClr>
              <a:buSzPts val="1200"/>
              <a:buFont typeface="Nunito Light"/>
              <a:buChar char="●"/>
              <a:defRPr sz="1200"/>
            </a:lvl7pPr>
            <a:lvl8pPr marL="3657600" lvl="7" indent="-304800" rtl="0">
              <a:spcBef>
                <a:spcPts val="1600"/>
              </a:spcBef>
              <a:spcAft>
                <a:spcPts val="0"/>
              </a:spcAft>
              <a:buClr>
                <a:srgbClr val="482400"/>
              </a:buClr>
              <a:buSzPts val="1200"/>
              <a:buFont typeface="Nunito Light"/>
              <a:buChar char="○"/>
              <a:defRPr sz="1200"/>
            </a:lvl8pPr>
            <a:lvl9pPr marL="4114800" lvl="8" indent="-304800" rtl="0">
              <a:spcBef>
                <a:spcPts val="1600"/>
              </a:spcBef>
              <a:spcAft>
                <a:spcPts val="1600"/>
              </a:spcAft>
              <a:buClr>
                <a:srgbClr val="482400"/>
              </a:buClr>
              <a:buSzPts val="1200"/>
              <a:buFont typeface="Nunito Light"/>
              <a:buChar char="■"/>
              <a:defRPr sz="1200"/>
            </a:lvl9pPr>
          </a:lstStyle>
          <a:p>
            <a:endParaRPr/>
          </a:p>
        </p:txBody>
      </p:sp>
      <p:sp>
        <p:nvSpPr>
          <p:cNvPr id="31" name="Google Shape;31;p9"/>
          <p:cNvSpPr txBox="1">
            <a:spLocks noGrp="1"/>
          </p:cNvSpPr>
          <p:nvPr>
            <p:ph type="title"/>
          </p:nvPr>
        </p:nvSpPr>
        <p:spPr>
          <a:xfrm>
            <a:off x="1152375" y="1566700"/>
            <a:ext cx="427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echtarget.com/searchunifiedcommunications/definition/eavesdropp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214" name="Google Shape;214;p28"/>
          <p:cNvSpPr txBox="1">
            <a:spLocks noGrp="1"/>
          </p:cNvSpPr>
          <p:nvPr>
            <p:ph type="ctrTitle"/>
          </p:nvPr>
        </p:nvSpPr>
        <p:spPr>
          <a:xfrm>
            <a:off x="2333176" y="1316540"/>
            <a:ext cx="4660747" cy="15657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lt2"/>
                </a:solidFill>
              </a:rPr>
              <a:t>Implementation of Man in the Middle Attack(Ettercap Tool)</a:t>
            </a:r>
            <a:endParaRPr sz="2800" dirty="0">
              <a:solidFill>
                <a:schemeClr val="lt2"/>
              </a:solidFill>
            </a:endParaRPr>
          </a:p>
        </p:txBody>
      </p:sp>
      <p:grpSp>
        <p:nvGrpSpPr>
          <p:cNvPr id="216" name="Google Shape;216;p28"/>
          <p:cNvGrpSpPr/>
          <p:nvPr/>
        </p:nvGrpSpPr>
        <p:grpSpPr>
          <a:xfrm>
            <a:off x="3445892" y="3223376"/>
            <a:ext cx="2252199" cy="121947"/>
            <a:chOff x="3445892" y="3213101"/>
            <a:chExt cx="2252199" cy="121947"/>
          </a:xfrm>
        </p:grpSpPr>
        <p:sp>
          <p:nvSpPr>
            <p:cNvPr id="217" name="Google Shape;217;p28"/>
            <p:cNvSpPr/>
            <p:nvPr/>
          </p:nvSpPr>
          <p:spPr>
            <a:xfrm>
              <a:off x="3445892" y="3213101"/>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8" name="Google Shape;218;p28"/>
            <p:cNvSpPr/>
            <p:nvPr/>
          </p:nvSpPr>
          <p:spPr>
            <a:xfrm>
              <a:off x="3445892" y="3276484"/>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219" name="Google Shape;219;p28"/>
          <p:cNvGrpSpPr/>
          <p:nvPr/>
        </p:nvGrpSpPr>
        <p:grpSpPr>
          <a:xfrm>
            <a:off x="3445893" y="996205"/>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C4AB36-4286-FEEE-ADBC-05768BEF4D0B}"/>
              </a:ext>
            </a:extLst>
          </p:cNvPr>
          <p:cNvPicPr>
            <a:picLocks noChangeAspect="1"/>
          </p:cNvPicPr>
          <p:nvPr/>
        </p:nvPicPr>
        <p:blipFill>
          <a:blip r:embed="rId2"/>
          <a:stretch>
            <a:fillRect/>
          </a:stretch>
        </p:blipFill>
        <p:spPr>
          <a:xfrm>
            <a:off x="1534333" y="724952"/>
            <a:ext cx="5943599" cy="335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633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6963-767D-D0FA-8CCF-01DF1AE5231B}"/>
              </a:ext>
            </a:extLst>
          </p:cNvPr>
          <p:cNvSpPr>
            <a:spLocks noGrp="1"/>
          </p:cNvSpPr>
          <p:nvPr>
            <p:ph type="title"/>
          </p:nvPr>
        </p:nvSpPr>
        <p:spPr/>
        <p:txBody>
          <a:bodyPr/>
          <a:lstStyle/>
          <a:p>
            <a:r>
              <a:rPr lang="en-IN" dirty="0"/>
              <a:t>Wireshark capture data:</a:t>
            </a:r>
          </a:p>
        </p:txBody>
      </p:sp>
      <p:pic>
        <p:nvPicPr>
          <p:cNvPr id="5" name="Picture 4">
            <a:extLst>
              <a:ext uri="{FF2B5EF4-FFF2-40B4-BE49-F238E27FC236}">
                <a16:creationId xmlns:a16="http://schemas.microsoft.com/office/drawing/2014/main" id="{16991700-D0A1-2644-FE0A-E8CF8CB582F1}"/>
              </a:ext>
            </a:extLst>
          </p:cNvPr>
          <p:cNvPicPr>
            <a:picLocks noChangeAspect="1"/>
          </p:cNvPicPr>
          <p:nvPr/>
        </p:nvPicPr>
        <p:blipFill>
          <a:blip r:embed="rId2"/>
          <a:stretch>
            <a:fillRect/>
          </a:stretch>
        </p:blipFill>
        <p:spPr>
          <a:xfrm>
            <a:off x="4572000" y="1244976"/>
            <a:ext cx="4471260" cy="3098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7A0DFC7-2376-8537-F135-F05A96555D58}"/>
              </a:ext>
            </a:extLst>
          </p:cNvPr>
          <p:cNvPicPr>
            <a:picLocks noChangeAspect="1"/>
          </p:cNvPicPr>
          <p:nvPr/>
        </p:nvPicPr>
        <p:blipFill rotWithShape="1">
          <a:blip r:embed="rId3"/>
          <a:srcRect t="-1" b="36516"/>
          <a:stretch/>
        </p:blipFill>
        <p:spPr>
          <a:xfrm>
            <a:off x="100740" y="1244977"/>
            <a:ext cx="4308528" cy="3060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694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AC0-7B72-5A72-6FF7-3B9AAE813AC5}"/>
              </a:ext>
            </a:extLst>
          </p:cNvPr>
          <p:cNvSpPr>
            <a:spLocks noGrp="1"/>
          </p:cNvSpPr>
          <p:nvPr>
            <p:ph type="title"/>
          </p:nvPr>
        </p:nvSpPr>
        <p:spPr/>
        <p:txBody>
          <a:bodyPr/>
          <a:lstStyle/>
          <a:p>
            <a:r>
              <a:rPr lang="en-IN" dirty="0"/>
              <a:t>DNS SPOOFING :</a:t>
            </a:r>
          </a:p>
        </p:txBody>
      </p:sp>
      <p:sp>
        <p:nvSpPr>
          <p:cNvPr id="3" name="Text Placeholder 2">
            <a:extLst>
              <a:ext uri="{FF2B5EF4-FFF2-40B4-BE49-F238E27FC236}">
                <a16:creationId xmlns:a16="http://schemas.microsoft.com/office/drawing/2014/main" id="{BEFF88C5-E2A4-8D3B-EFBC-BF1B44D6223A}"/>
              </a:ext>
            </a:extLst>
          </p:cNvPr>
          <p:cNvSpPr>
            <a:spLocks noGrp="1"/>
          </p:cNvSpPr>
          <p:nvPr>
            <p:ph type="body" idx="1"/>
          </p:nvPr>
        </p:nvSpPr>
        <p:spPr/>
        <p:txBody>
          <a:bodyPr/>
          <a:lstStyle/>
          <a:p>
            <a:pPr algn="jus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Domain Name Server (DNS) spoofing (a.k.a. DNS cache poisoning) is an attack in which altered DNS records are used to redirect online traffic to a fraudulent website that resembles its intended destination.</a:t>
            </a:r>
          </a:p>
          <a:p>
            <a:pPr algn="just">
              <a:buFont typeface="Wingdings" panose="05000000000000000000" pitchFamily="2" charset="2"/>
              <a:buChar char="q"/>
            </a:pPr>
            <a:endParaRPr lang="en-US"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Once there, users are prompted to login into (what they believe to be) their account, giving the perpetrator the opportunity to steal their access credentials and other types of sensitive information. Furthermore, the malicious website is often used to install worms or viruses on a user’s computer, giving the perpetrator long-term access to it and the data it stores.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69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11BC5-34C5-C724-03A7-CA0FBE55F8D3}"/>
              </a:ext>
            </a:extLst>
          </p:cNvPr>
          <p:cNvPicPr>
            <a:picLocks noChangeAspect="1"/>
          </p:cNvPicPr>
          <p:nvPr/>
        </p:nvPicPr>
        <p:blipFill>
          <a:blip r:embed="rId2"/>
          <a:stretch>
            <a:fillRect/>
          </a:stretch>
        </p:blipFill>
        <p:spPr>
          <a:xfrm>
            <a:off x="368084" y="630587"/>
            <a:ext cx="8407831" cy="3882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211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DF6CA2-C0F0-A3D6-5A97-7073824F6F4A}"/>
              </a:ext>
            </a:extLst>
          </p:cNvPr>
          <p:cNvSpPr txBox="1"/>
          <p:nvPr/>
        </p:nvSpPr>
        <p:spPr>
          <a:xfrm>
            <a:off x="418454" y="1007389"/>
            <a:ext cx="8338088" cy="2951064"/>
          </a:xfrm>
          <a:prstGeom prst="rect">
            <a:avLst/>
          </a:prstGeom>
          <a:noFill/>
        </p:spPr>
        <p:txBody>
          <a:bodyPr wrap="square">
            <a:spAutoFit/>
          </a:bodyPr>
          <a:lstStyle/>
          <a:p>
            <a:pPr algn="just">
              <a:lnSpc>
                <a:spcPct val="150000"/>
              </a:lnSpc>
            </a:pPr>
            <a:r>
              <a:rPr lang="en-IN" sz="1800" b="1" dirty="0">
                <a:latin typeface="Times New Roman" panose="02020603050405020304" pitchFamily="18" charset="0"/>
                <a:cs typeface="Times New Roman" panose="02020603050405020304" pitchFamily="18" charset="0"/>
              </a:rPr>
              <a:t>DOS ATTACK :</a:t>
            </a:r>
          </a:p>
          <a:p>
            <a:pPr algn="just">
              <a:lnSpc>
                <a:spcPct val="150000"/>
              </a:lnSpc>
            </a:pPr>
            <a:endParaRPr lang="en-IN" sz="1800" b="1" dirty="0">
              <a:latin typeface="Times New Roman" panose="02020603050405020304" pitchFamily="18" charset="0"/>
              <a:cs typeface="Times New Roman" panose="02020603050405020304" pitchFamily="18" charset="0"/>
            </a:endParaRPr>
          </a:p>
          <a:p>
            <a:pPr algn="just">
              <a:lnSpc>
                <a:spcPct val="150000"/>
              </a:lnSpc>
            </a:pPr>
            <a:r>
              <a:rPr lang="en-IN" sz="1800" b="1" dirty="0">
                <a:latin typeface="Times New Roman" panose="02020603050405020304" pitchFamily="18" charset="0"/>
                <a:cs typeface="Times New Roman" panose="02020603050405020304" pitchFamily="18" charset="0"/>
              </a:rPr>
              <a:t>A Denial-of-Service (DoS) attack is an attack meant to shut down a machine or network, making it inaccessible to its intended users. DoS attacks accomplish this by flooding the target with traffic, or sending it information that triggers a crash. In both instances, the DoS attack deprives legitimate users (i.e. employees, members, or account holders) of the service or resource they expected.</a:t>
            </a:r>
          </a:p>
        </p:txBody>
      </p:sp>
    </p:spTree>
    <p:extLst>
      <p:ext uri="{BB962C8B-B14F-4D97-AF65-F5344CB8AC3E}">
        <p14:creationId xmlns:p14="http://schemas.microsoft.com/office/powerpoint/2010/main" val="203992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79657-5934-40F7-1F8F-C9698DB424B2}"/>
              </a:ext>
            </a:extLst>
          </p:cNvPr>
          <p:cNvSpPr>
            <a:spLocks noGrp="1"/>
          </p:cNvSpPr>
          <p:nvPr>
            <p:ph type="body" idx="1"/>
          </p:nvPr>
        </p:nvSpPr>
        <p:spPr/>
        <p:txBody>
          <a:bodyPr/>
          <a:lstStyle/>
          <a:p>
            <a:endParaRPr lang="en-US" sz="6000" dirty="0"/>
          </a:p>
          <a:p>
            <a:pPr marL="165100" indent="0">
              <a:buNone/>
            </a:pPr>
            <a:r>
              <a:rPr lang="en-US" sz="6000" b="1" dirty="0"/>
              <a:t>     THANK YOU</a:t>
            </a:r>
            <a:endParaRPr lang="en-IN" sz="6000" b="1" dirty="0"/>
          </a:p>
        </p:txBody>
      </p:sp>
    </p:spTree>
    <p:extLst>
      <p:ext uri="{BB962C8B-B14F-4D97-AF65-F5344CB8AC3E}">
        <p14:creationId xmlns:p14="http://schemas.microsoft.com/office/powerpoint/2010/main" val="337414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p>
        </p:txBody>
      </p:sp>
      <p:sp>
        <p:nvSpPr>
          <p:cNvPr id="317" name="Google Shape;317;p29"/>
          <p:cNvSpPr txBox="1">
            <a:spLocks noGrp="1"/>
          </p:cNvSpPr>
          <p:nvPr>
            <p:ph type="body" idx="1"/>
          </p:nvPr>
        </p:nvSpPr>
        <p:spPr>
          <a:xfrm>
            <a:off x="713225" y="1152475"/>
            <a:ext cx="4889412" cy="12730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3F61"/>
              </a:buClr>
              <a:buSzPts val="1100"/>
              <a:buFont typeface="Arial"/>
              <a:buNone/>
            </a:pPr>
            <a:r>
              <a:rPr lang="en-US" sz="2800" dirty="0">
                <a:latin typeface="Times New Roman" panose="02020603050405020304" pitchFamily="18" charset="0"/>
                <a:cs typeface="Times New Roman" panose="02020603050405020304" pitchFamily="18" charset="0"/>
              </a:rPr>
              <a:t>K.DIMPLE(2010030436)</a:t>
            </a:r>
          </a:p>
          <a:p>
            <a:pPr marL="0" lvl="0" indent="0" algn="l" rtl="0">
              <a:spcBef>
                <a:spcPts val="0"/>
              </a:spcBef>
              <a:spcAft>
                <a:spcPts val="0"/>
              </a:spcAft>
              <a:buClr>
                <a:srgbClr val="1A3F61"/>
              </a:buClr>
              <a:buSzPts val="1100"/>
              <a:buFont typeface="Arial"/>
              <a:buNone/>
            </a:pPr>
            <a:r>
              <a:rPr lang="en-US" sz="2800" dirty="0">
                <a:latin typeface="Times New Roman" panose="02020603050405020304" pitchFamily="18" charset="0"/>
                <a:cs typeface="Times New Roman" panose="02020603050405020304" pitchFamily="18" charset="0"/>
              </a:rPr>
              <a:t>K.SIRISHA(2010030438)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32"/>
          <p:cNvGrpSpPr/>
          <p:nvPr/>
        </p:nvGrpSpPr>
        <p:grpSpPr>
          <a:xfrm>
            <a:off x="7205094" y="315131"/>
            <a:ext cx="2319893" cy="4649083"/>
            <a:chOff x="5108075" y="1607775"/>
            <a:chExt cx="1235300" cy="2475550"/>
          </a:xfrm>
        </p:grpSpPr>
        <p:sp>
          <p:nvSpPr>
            <p:cNvPr id="489" name="Google Shape;489;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9" name="Google Shape;4579;p32"/>
          <p:cNvSpPr txBox="1">
            <a:spLocks noGrp="1"/>
          </p:cNvSpPr>
          <p:nvPr>
            <p:ph type="title"/>
          </p:nvPr>
        </p:nvSpPr>
        <p:spPr>
          <a:xfrm>
            <a:off x="979950" y="690113"/>
            <a:ext cx="427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580" name="Google Shape;4580;p32"/>
          <p:cNvSpPr txBox="1">
            <a:spLocks noGrp="1"/>
          </p:cNvSpPr>
          <p:nvPr>
            <p:ph type="body" idx="1"/>
          </p:nvPr>
        </p:nvSpPr>
        <p:spPr>
          <a:xfrm>
            <a:off x="1152381" y="1508534"/>
            <a:ext cx="4275900" cy="176629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i="0" dirty="0">
                <a:solidFill>
                  <a:srgbClr val="666666"/>
                </a:solidFill>
                <a:effectLst/>
                <a:latin typeface="+mn-lt"/>
                <a:cs typeface="Aldhabi" panose="01000000000000000000" pitchFamily="2" charset="-78"/>
              </a:rPr>
              <a:t>A man-in-the-middle (MITM) attack is a type of cyber attack in which the attacker secretly intercepts and relays messages between two parties who believe they are communicating directly with each other. The attack is a type of </a:t>
            </a:r>
            <a:r>
              <a:rPr lang="en-US" b="1" i="0" dirty="0">
                <a:solidFill>
                  <a:srgbClr val="007CAD"/>
                </a:solidFill>
                <a:effectLst/>
                <a:latin typeface="+mn-lt"/>
                <a:cs typeface="Aldhabi" panose="01000000000000000000" pitchFamily="2" charset="-78"/>
                <a:hlinkClick r:id="rId3"/>
              </a:rPr>
              <a:t>eavesdropping</a:t>
            </a:r>
            <a:r>
              <a:rPr lang="en-US" b="1" i="0" dirty="0">
                <a:solidFill>
                  <a:srgbClr val="666666"/>
                </a:solidFill>
                <a:effectLst/>
                <a:latin typeface="+mn-lt"/>
                <a:cs typeface="Aldhabi" panose="01000000000000000000" pitchFamily="2" charset="-78"/>
              </a:rPr>
              <a:t> in which the attacker intercepts and then controls the entire conversation. </a:t>
            </a:r>
            <a:endParaRPr b="1" dirty="0">
              <a:latin typeface="+mn-lt"/>
              <a:cs typeface="Aldhabi" panose="01000000000000000000" pitchFamily="2" charset="-78"/>
            </a:endParaRPr>
          </a:p>
        </p:txBody>
      </p:sp>
      <p:sp>
        <p:nvSpPr>
          <p:cNvPr id="4581" name="Google Shape;4581;p32"/>
          <p:cNvSpPr/>
          <p:nvPr/>
        </p:nvSpPr>
        <p:spPr>
          <a:xfrm>
            <a:off x="979950" y="1414775"/>
            <a:ext cx="4620763"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32"/>
          <p:cNvGrpSpPr/>
          <p:nvPr/>
        </p:nvGrpSpPr>
        <p:grpSpPr>
          <a:xfrm>
            <a:off x="7128894" y="238931"/>
            <a:ext cx="2319893" cy="4649083"/>
            <a:chOff x="5108075" y="1607775"/>
            <a:chExt cx="1235300" cy="2475550"/>
          </a:xfrm>
        </p:grpSpPr>
        <p:sp>
          <p:nvSpPr>
            <p:cNvPr id="4583" name="Google Shape;4583;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9" name="Picture 2" descr="Excited To Know Who Is A Secret Attacker? Man in the Middle">
            <a:extLst>
              <a:ext uri="{FF2B5EF4-FFF2-40B4-BE49-F238E27FC236}">
                <a16:creationId xmlns:a16="http://schemas.microsoft.com/office/drawing/2014/main" id="{7844DB60-55A8-F10D-3ED9-59D3E0B37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709613"/>
            <a:ext cx="67151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5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7C90-B029-44BC-FAEF-3641F5B23F0E}"/>
              </a:ext>
            </a:extLst>
          </p:cNvPr>
          <p:cNvSpPr>
            <a:spLocks noGrp="1"/>
          </p:cNvSpPr>
          <p:nvPr>
            <p:ph type="title"/>
          </p:nvPr>
        </p:nvSpPr>
        <p:spPr/>
        <p:txBody>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Prerequisites of MITM attack:</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4D8FBEBB-FEE5-7AF0-CAF4-422CC24204A4}"/>
              </a:ext>
            </a:extLst>
          </p:cNvPr>
          <p:cNvSpPr>
            <a:spLocks noGrp="1"/>
          </p:cNvSpPr>
          <p:nvPr>
            <p:ph type="body" idx="1"/>
          </p:nvPr>
        </p:nvSpPr>
        <p:spPr/>
        <p:txBody>
          <a:bodyPr/>
          <a:lstStyle/>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attacker must obtain the following things in order to launch a successful MITM attack: </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Software to perform the attack</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Hardware to perform the attack</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Access to a computer on the targeted computers’ LAN OR</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Access to the targeted computers’ LAN</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Time</a:t>
            </a:r>
          </a:p>
          <a:p>
            <a:pPr marL="4572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 Knowledge of the protocol he wished to manipulate</a:t>
            </a:r>
          </a:p>
          <a:p>
            <a:endParaRPr lang="en-IN" dirty="0"/>
          </a:p>
        </p:txBody>
      </p:sp>
    </p:spTree>
    <p:extLst>
      <p:ext uri="{BB962C8B-B14F-4D97-AF65-F5344CB8AC3E}">
        <p14:creationId xmlns:p14="http://schemas.microsoft.com/office/powerpoint/2010/main" val="4256434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66CC-233B-689B-CC19-60A6D982F298}"/>
              </a:ext>
            </a:extLst>
          </p:cNvPr>
          <p:cNvSpPr>
            <a:spLocks noGrp="1"/>
          </p:cNvSpPr>
          <p:nvPr>
            <p:ph type="title"/>
          </p:nvPr>
        </p:nvSpPr>
        <p:spPr/>
        <p:txBody>
          <a:bodyPr/>
          <a:lstStyle/>
          <a:p>
            <a:r>
              <a:rPr lang="en-US" dirty="0"/>
              <a:t>ARP:</a:t>
            </a:r>
            <a:endParaRPr lang="en-IN" dirty="0"/>
          </a:p>
        </p:txBody>
      </p:sp>
      <p:sp>
        <p:nvSpPr>
          <p:cNvPr id="3" name="Text Placeholder 2">
            <a:extLst>
              <a:ext uri="{FF2B5EF4-FFF2-40B4-BE49-F238E27FC236}">
                <a16:creationId xmlns:a16="http://schemas.microsoft.com/office/drawing/2014/main" id="{F92FDAC8-5C38-35BB-D976-926C13D2FDFD}"/>
              </a:ext>
            </a:extLst>
          </p:cNvPr>
          <p:cNvSpPr>
            <a:spLocks noGrp="1"/>
          </p:cNvSpPr>
          <p:nvPr>
            <p:ph type="body" idx="1"/>
          </p:nvPr>
        </p:nvSpPr>
        <p:spPr/>
        <p:txBody>
          <a:bodyPr/>
          <a:lstStyle/>
          <a:p>
            <a:pPr marL="165100" indent="0">
              <a:buNone/>
            </a:pPr>
            <a:r>
              <a:rPr lang="en-IN" sz="2000" b="1" i="0" dirty="0">
                <a:solidFill>
                  <a:schemeClr val="tx1"/>
                </a:solidFill>
                <a:effectLst/>
                <a:latin typeface="arial" panose="020B0604020202020204" pitchFamily="34" charset="0"/>
              </a:rPr>
              <a:t>Address Resolution Protocol:</a:t>
            </a:r>
          </a:p>
          <a:p>
            <a:pPr marL="165100" indent="0">
              <a:buNone/>
            </a:pPr>
            <a:endParaRPr lang="en-IN" sz="2000" b="1" dirty="0">
              <a:solidFill>
                <a:schemeClr val="tx1"/>
              </a:solidFill>
              <a:latin typeface="arial" panose="020B0604020202020204" pitchFamily="34" charset="0"/>
            </a:endParaRPr>
          </a:p>
          <a:p>
            <a:pPr marL="165100" indent="0">
              <a:buNone/>
            </a:pPr>
            <a:r>
              <a:rPr lang="en-US" sz="2000" i="0" dirty="0">
                <a:solidFill>
                  <a:srgbClr val="292929"/>
                </a:solidFill>
                <a:effectLst/>
                <a:latin typeface="+mj-lt"/>
              </a:rPr>
              <a:t>ARP is used to find out the MAC Address of a particular device whose IP address is known.</a:t>
            </a:r>
            <a:endParaRPr lang="en-IN" sz="2000" i="0" dirty="0">
              <a:solidFill>
                <a:schemeClr val="tx1"/>
              </a:solidFill>
              <a:effectLst/>
              <a:latin typeface="+mj-lt"/>
            </a:endParaRPr>
          </a:p>
          <a:p>
            <a:pPr marL="165100" indent="0">
              <a:buNone/>
            </a:pPr>
            <a:endParaRPr lang="en-IN" sz="2000" b="1" i="0" dirty="0">
              <a:solidFill>
                <a:schemeClr val="tx1"/>
              </a:solidFill>
              <a:effectLst/>
              <a:latin typeface="+mj-lt"/>
            </a:endParaRPr>
          </a:p>
          <a:p>
            <a:pPr marL="165100" indent="0">
              <a:buNone/>
            </a:pPr>
            <a:r>
              <a:rPr lang="en-US" sz="2000" b="0" i="0" dirty="0">
                <a:solidFill>
                  <a:srgbClr val="292929"/>
                </a:solidFill>
                <a:effectLst/>
                <a:latin typeface="+mj-lt"/>
              </a:rPr>
              <a:t>ARP spoofing is a </a:t>
            </a:r>
            <a:r>
              <a:rPr lang="en-US" sz="2000" i="0" dirty="0">
                <a:solidFill>
                  <a:srgbClr val="292929"/>
                </a:solidFill>
                <a:effectLst/>
                <a:latin typeface="+mj-lt"/>
              </a:rPr>
              <a:t>Man In The Middle (MITM)</a:t>
            </a:r>
            <a:r>
              <a:rPr lang="en-US" sz="2000" b="0" i="0" dirty="0">
                <a:solidFill>
                  <a:srgbClr val="292929"/>
                </a:solidFill>
                <a:effectLst/>
                <a:latin typeface="+mj-lt"/>
              </a:rPr>
              <a:t> attack in which the attacker (hacker) sends forged ARP Messages. This allows the attacker to pretend as a legitimate user as it links the attacker machine’s MAC Address to the legitimate IP Address.</a:t>
            </a:r>
            <a:endParaRPr lang="en-IN" sz="2000" dirty="0">
              <a:solidFill>
                <a:schemeClr val="tx1"/>
              </a:solidFill>
              <a:latin typeface="+mj-lt"/>
            </a:endParaRPr>
          </a:p>
        </p:txBody>
      </p:sp>
    </p:spTree>
    <p:extLst>
      <p:ext uri="{BB962C8B-B14F-4D97-AF65-F5344CB8AC3E}">
        <p14:creationId xmlns:p14="http://schemas.microsoft.com/office/powerpoint/2010/main" val="68165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E877-56EC-9039-7079-CB0F41534704}"/>
              </a:ext>
            </a:extLst>
          </p:cNvPr>
          <p:cNvSpPr>
            <a:spLocks noGrp="1"/>
          </p:cNvSpPr>
          <p:nvPr>
            <p:ph type="title"/>
          </p:nvPr>
        </p:nvSpPr>
        <p:spPr/>
        <p:txBody>
          <a:bodyPr/>
          <a:lstStyle/>
          <a:p>
            <a:r>
              <a:rPr lang="en-US" dirty="0"/>
              <a:t>TOOLS:</a:t>
            </a:r>
            <a:endParaRPr lang="en-IN" dirty="0"/>
          </a:p>
        </p:txBody>
      </p:sp>
      <p:sp>
        <p:nvSpPr>
          <p:cNvPr id="3" name="Text Placeholder 2">
            <a:extLst>
              <a:ext uri="{FF2B5EF4-FFF2-40B4-BE49-F238E27FC236}">
                <a16:creationId xmlns:a16="http://schemas.microsoft.com/office/drawing/2014/main" id="{D162839F-C172-4273-DE94-F78581D8507B}"/>
              </a:ext>
            </a:extLst>
          </p:cNvPr>
          <p:cNvSpPr>
            <a:spLocks noGrp="1"/>
          </p:cNvSpPr>
          <p:nvPr>
            <p:ph type="body" idx="1"/>
          </p:nvPr>
        </p:nvSpPr>
        <p:spPr/>
        <p:txBody>
          <a:bodyPr/>
          <a:lstStyle/>
          <a:p>
            <a:pPr marL="16510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65100" indent="0">
              <a:buNone/>
            </a:pP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3200" b="1" dirty="0">
                <a:latin typeface="Calibri" panose="020F0502020204030204" pitchFamily="34" charset="0"/>
                <a:ea typeface="Calibri" panose="020F0502020204030204" pitchFamily="34" charset="0"/>
                <a:cs typeface="Times New Roman" panose="02020603050405020304" pitchFamily="18" charset="0"/>
              </a:rPr>
              <a:t>Ettercap:</a:t>
            </a:r>
          </a:p>
          <a:p>
            <a:pPr marL="165100"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65100" indent="0">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By using tools like Ettercap you can easily detected manipulation of ARP entries. Ettercap has a built in detection mechanism which allows you to easily spot ARP changes and react accordingly.</a:t>
            </a:r>
          </a:p>
          <a:p>
            <a:pPr marL="165100" indent="0">
              <a:buNone/>
            </a:pPr>
            <a:endParaRPr lang="en-IN" dirty="0"/>
          </a:p>
        </p:txBody>
      </p:sp>
    </p:spTree>
    <p:extLst>
      <p:ext uri="{BB962C8B-B14F-4D97-AF65-F5344CB8AC3E}">
        <p14:creationId xmlns:p14="http://schemas.microsoft.com/office/powerpoint/2010/main" val="179477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8F25-776B-EC8E-66CC-5B861A127DE6}"/>
              </a:ext>
            </a:extLst>
          </p:cNvPr>
          <p:cNvSpPr>
            <a:spLocks noGrp="1"/>
          </p:cNvSpPr>
          <p:nvPr>
            <p:ph type="title"/>
          </p:nvPr>
        </p:nvSpPr>
        <p:spPr>
          <a:xfrm>
            <a:off x="512101" y="318975"/>
            <a:ext cx="6384885" cy="609602"/>
          </a:xfrm>
        </p:spPr>
        <p:txBody>
          <a:bodyPr/>
          <a:lstStyle/>
          <a:p>
            <a:r>
              <a:rPr lang="en-US" dirty="0"/>
              <a:t>GITHUB:</a:t>
            </a:r>
            <a:br>
              <a:rPr lang="en-US" dirty="0"/>
            </a:br>
            <a:br>
              <a:rPr lang="en-US" dirty="0"/>
            </a:br>
            <a:endParaRPr lang="en-IN" dirty="0"/>
          </a:p>
        </p:txBody>
      </p:sp>
      <p:pic>
        <p:nvPicPr>
          <p:cNvPr id="5" name="Picture 4">
            <a:extLst>
              <a:ext uri="{FF2B5EF4-FFF2-40B4-BE49-F238E27FC236}">
                <a16:creationId xmlns:a16="http://schemas.microsoft.com/office/drawing/2014/main" id="{2395AFF7-205F-5A21-51AA-301C10CF2EBA}"/>
              </a:ext>
            </a:extLst>
          </p:cNvPr>
          <p:cNvPicPr>
            <a:picLocks noChangeAspect="1"/>
          </p:cNvPicPr>
          <p:nvPr/>
        </p:nvPicPr>
        <p:blipFill>
          <a:blip r:embed="rId2"/>
          <a:stretch>
            <a:fillRect/>
          </a:stretch>
        </p:blipFill>
        <p:spPr>
          <a:xfrm>
            <a:off x="611338" y="928577"/>
            <a:ext cx="7329376" cy="4003457"/>
          </a:xfrm>
          <a:prstGeom prst="rect">
            <a:avLst/>
          </a:prstGeom>
        </p:spPr>
      </p:pic>
    </p:spTree>
    <p:extLst>
      <p:ext uri="{BB962C8B-B14F-4D97-AF65-F5344CB8AC3E}">
        <p14:creationId xmlns:p14="http://schemas.microsoft.com/office/powerpoint/2010/main" val="222256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B45F-A46D-A4A5-A7C7-829E100BB0D0}"/>
              </a:ext>
            </a:extLst>
          </p:cNvPr>
          <p:cNvSpPr>
            <a:spLocks noGrp="1"/>
          </p:cNvSpPr>
          <p:nvPr>
            <p:ph type="title"/>
          </p:nvPr>
        </p:nvSpPr>
        <p:spPr/>
        <p:txBody>
          <a:bodyPr/>
          <a:lstStyle/>
          <a:p>
            <a:r>
              <a:rPr lang="en-IN" dirty="0"/>
              <a:t>IMPLEMENTATION  :</a:t>
            </a:r>
            <a:br>
              <a:rPr lang="en-IN" dirty="0"/>
            </a:br>
            <a:endParaRPr lang="en-IN" dirty="0"/>
          </a:p>
        </p:txBody>
      </p:sp>
      <p:pic>
        <p:nvPicPr>
          <p:cNvPr id="5" name="Picture 4">
            <a:extLst>
              <a:ext uri="{FF2B5EF4-FFF2-40B4-BE49-F238E27FC236}">
                <a16:creationId xmlns:a16="http://schemas.microsoft.com/office/drawing/2014/main" id="{5BC8E4AE-5E81-4205-1341-D5EFBC5928C8}"/>
              </a:ext>
            </a:extLst>
          </p:cNvPr>
          <p:cNvPicPr>
            <a:picLocks noChangeAspect="1"/>
          </p:cNvPicPr>
          <p:nvPr/>
        </p:nvPicPr>
        <p:blipFill rotWithShape="1">
          <a:blip r:embed="rId2"/>
          <a:srcRect b="40586"/>
          <a:stretch/>
        </p:blipFill>
        <p:spPr>
          <a:xfrm>
            <a:off x="216976" y="1346665"/>
            <a:ext cx="4238787" cy="3217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66DB205-99B5-7F7E-721F-958E07FF6CC0}"/>
              </a:ext>
            </a:extLst>
          </p:cNvPr>
          <p:cNvPicPr>
            <a:picLocks noChangeAspect="1"/>
          </p:cNvPicPr>
          <p:nvPr/>
        </p:nvPicPr>
        <p:blipFill>
          <a:blip r:embed="rId3"/>
          <a:stretch>
            <a:fillRect/>
          </a:stretch>
        </p:blipFill>
        <p:spPr>
          <a:xfrm>
            <a:off x="4768941" y="1346664"/>
            <a:ext cx="4158083" cy="321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9545496"/>
      </p:ext>
    </p:extLst>
  </p:cSld>
  <p:clrMapOvr>
    <a:masterClrMapping/>
  </p:clrMapOvr>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468</Words>
  <Application>Microsoft Office PowerPoint</Application>
  <PresentationFormat>On-screen Show (16:9)</PresentationFormat>
  <Paragraphs>37</Paragraphs>
  <Slides>15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Calibri</vt:lpstr>
      <vt:lpstr>Roboto</vt:lpstr>
      <vt:lpstr>Merriweather</vt:lpstr>
      <vt:lpstr>Livvic</vt:lpstr>
      <vt:lpstr>arial</vt:lpstr>
      <vt:lpstr>Wingdings</vt:lpstr>
      <vt:lpstr>arial</vt:lpstr>
      <vt:lpstr>Times New Roman</vt:lpstr>
      <vt:lpstr>Nunito Light</vt:lpstr>
      <vt:lpstr>Muli</vt:lpstr>
      <vt:lpstr>Writing History Thesis by Slidesgo</vt:lpstr>
      <vt:lpstr>Implementation of Man in the Middle Attack(Ettercap Tool)</vt:lpstr>
      <vt:lpstr>TEAM MEMBERS:</vt:lpstr>
      <vt:lpstr>Introduction</vt:lpstr>
      <vt:lpstr>PowerPoint Presentation</vt:lpstr>
      <vt:lpstr>Prerequisites of MITM attack: </vt:lpstr>
      <vt:lpstr>ARP:</vt:lpstr>
      <vt:lpstr>TOOLS:</vt:lpstr>
      <vt:lpstr>GITHUB:  </vt:lpstr>
      <vt:lpstr>IMPLEMENTATION  : </vt:lpstr>
      <vt:lpstr>PowerPoint Presentation</vt:lpstr>
      <vt:lpstr>Wireshark capture data:</vt:lpstr>
      <vt:lpstr>DNS SPOOFING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Man in the Middle Attack(Ettercap Tool)</dc:title>
  <dc:creator>Srinivas Susheela</dc:creator>
  <cp:lastModifiedBy>DIMPLE KAVALI� .</cp:lastModifiedBy>
  <cp:revision>14</cp:revision>
  <dcterms:modified xsi:type="dcterms:W3CDTF">2022-10-30T15:37:45Z</dcterms:modified>
</cp:coreProperties>
</file>